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4"/>
  </p:notesMasterIdLst>
  <p:sldIdLst>
    <p:sldId id="256" r:id="rId3"/>
    <p:sldId id="257" r:id="rId4"/>
    <p:sldId id="259" r:id="rId5"/>
    <p:sldId id="260" r:id="rId6"/>
    <p:sldId id="276" r:id="rId7"/>
    <p:sldId id="261" r:id="rId8"/>
    <p:sldId id="277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230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71111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402974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286940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01054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154626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1229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23782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448513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71780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512271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828150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9987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194514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865643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67892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7894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64904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49723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6958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01152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050093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83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7A486-21CD-40CA-91DA-ECD715278F3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51828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A1CD1-B71A-43F7-BF1D-2419BCCB2E2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696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3700" y="161925"/>
            <a:ext cx="1941513" cy="596741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161925"/>
            <a:ext cx="5676900" cy="596741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466AB-AC1D-4344-92FC-789573BAA5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38255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73D45-696A-40AB-8827-67C7E9323BE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24555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D0711-7892-413E-A398-14A134B9832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4846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C01ED-EACA-48FE-B54F-3F24F8FC6B8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90186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9BACB-48A9-4124-B43F-41C2647ED0E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13170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54C55-7BD2-40DD-8507-42E79A28702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8379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609E4-AB83-4157-89B0-D07D1662AE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524541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E8A2B-EF6E-4B29-84C1-08B5A12CE52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85221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C3419-0A2B-41DC-8E78-DD5E4104D02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40480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903EE-0837-4512-9BF3-C6AB72BEDDB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9383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AF939-169A-49F2-805D-0EC40141EDA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24301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0A18A-4336-4000-826C-6B4B29EF61A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2014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143000"/>
            <a:ext cx="2055813" cy="498633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019800" cy="4986338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F57BA-6ED3-4472-8375-0FF9E161697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344864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7400" y="1143000"/>
            <a:ext cx="6627813" cy="2208213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BD44E-6B8E-4CC7-8096-805054192EE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8670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FD33D-9C79-4BBC-BA41-1E86689EB71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41361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08413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75213" y="1600200"/>
            <a:ext cx="38100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A573D-3BBC-41B1-93BE-48CE2FD1A9B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0717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1891E-F1C6-4638-BCCF-FEE19181E68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05084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3126F-2174-4BAD-A100-834EFF29D67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6528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884EB-4D1E-49E4-A0B6-24A31E84AEA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64253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2712D-EA9C-41D0-8257-C6E6FD14516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63196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6D96A-367D-41AB-A74D-9FA684F053C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1729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0"/>
            <a:ext cx="8685213" cy="4875213"/>
            <a:chOff x="0" y="0"/>
            <a:chExt cx="5471" cy="3071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rgbClr val="CC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40" y="893"/>
              <a:ext cx="5231" cy="114"/>
              <a:chOff x="240" y="893"/>
              <a:chExt cx="5231" cy="114"/>
            </a:xfrm>
          </p:grpSpPr>
          <p:sp>
            <p:nvSpPr>
              <p:cNvPr id="1035" name="Rectangle 4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cs-CZ" altLang="cs-CZ"/>
              </a:p>
            </p:txBody>
          </p:sp>
          <p:sp>
            <p:nvSpPr>
              <p:cNvPr id="1036" name="Line 5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1"/>
              </a:xfrm>
              <a:prstGeom prst="line">
                <a:avLst/>
              </a:prstGeom>
              <a:noFill/>
              <a:ln w="19080">
                <a:solidFill>
                  <a:srgbClr val="3300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61925"/>
            <a:ext cx="7770813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0813" cy="452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914400" y="6251575"/>
            <a:ext cx="19796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/>
          </p:nvPr>
        </p:nvSpPr>
        <p:spPr bwMode="auto">
          <a:xfrm>
            <a:off x="3352800" y="62484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67818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6BF8D18-9C38-45BE-BD8C-3E1CAB41A92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4" name="Line 11"/>
          <p:cNvSpPr>
            <a:spLocks noChangeShapeType="1"/>
          </p:cNvSpPr>
          <p:nvPr/>
        </p:nvSpPr>
        <p:spPr bwMode="auto">
          <a:xfrm>
            <a:off x="0" y="4876800"/>
            <a:ext cx="609600" cy="1588"/>
          </a:xfrm>
          <a:prstGeom prst="line">
            <a:avLst/>
          </a:prstGeom>
          <a:noFill/>
          <a:ln w="44280">
            <a:solidFill>
              <a:srgbClr val="33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330033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330033"/>
          </a:solidFill>
          <a:latin typeface="Times New Roman" pitchFamily="18" charset="0"/>
          <a:cs typeface="Arial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330033"/>
          </a:solidFill>
          <a:latin typeface="Times New Roman" pitchFamily="18" charset="0"/>
          <a:cs typeface="Arial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330033"/>
          </a:solidFill>
          <a:latin typeface="Times New Roman" pitchFamily="18" charset="0"/>
          <a:cs typeface="Arial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330033"/>
          </a:solidFill>
          <a:latin typeface="Times New Roman" pitchFamily="18" charset="0"/>
          <a:cs typeface="Arial" charset="0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330033"/>
          </a:solidFill>
          <a:latin typeface="Times New Roman" pitchFamily="18" charset="0"/>
          <a:cs typeface="Arial" charset="0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330033"/>
          </a:solidFill>
          <a:latin typeface="Times New Roman" pitchFamily="18" charset="0"/>
          <a:cs typeface="Arial" charset="0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330033"/>
          </a:solidFill>
          <a:latin typeface="Times New Roman" pitchFamily="18" charset="0"/>
          <a:cs typeface="Arial" charset="0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330033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0" y="0"/>
            <a:ext cx="8761413" cy="5942013"/>
            <a:chOff x="0" y="0"/>
            <a:chExt cx="5519" cy="3743"/>
          </a:xfrm>
        </p:grpSpPr>
        <p:sp>
          <p:nvSpPr>
            <p:cNvPr id="2056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rgbClr val="CC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grpSp>
          <p:nvGrpSpPr>
            <p:cNvPr id="2057" name="Group 3"/>
            <p:cNvGrpSpPr>
              <a:grpSpLocks/>
            </p:cNvGrpSpPr>
            <p:nvPr/>
          </p:nvGrpSpPr>
          <p:grpSpPr bwMode="auto">
            <a:xfrm>
              <a:off x="0" y="2208"/>
              <a:ext cx="5519" cy="1535"/>
              <a:chOff x="0" y="2208"/>
              <a:chExt cx="5519" cy="1535"/>
            </a:xfrm>
          </p:grpSpPr>
          <p:sp>
            <p:nvSpPr>
              <p:cNvPr id="2" name="Rectangle 4"/>
              <p:cNvSpPr>
                <a:spLocks noChangeArrowheads="1"/>
              </p:cNvSpPr>
              <p:nvPr/>
            </p:nvSpPr>
            <p:spPr bwMode="auto">
              <a:xfrm>
                <a:off x="624" y="2208"/>
                <a:ext cx="4896" cy="1536"/>
              </a:xfrm>
              <a:prstGeom prst="rect">
                <a:avLst/>
              </a:prstGeom>
              <a:solidFill>
                <a:srgbClr val="3300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cs-CZ" altLang="cs-CZ"/>
              </a:p>
            </p:txBody>
          </p:sp>
          <p:sp>
            <p:nvSpPr>
              <p:cNvPr id="2062" name="Rectangle 5"/>
              <p:cNvSpPr>
                <a:spLocks noChangeArrowheads="1"/>
              </p:cNvSpPr>
              <p:nvPr/>
            </p:nvSpPr>
            <p:spPr bwMode="auto">
              <a:xfrm>
                <a:off x="654" y="2352"/>
                <a:ext cx="4818" cy="1347"/>
              </a:xfrm>
              <a:prstGeom prst="rect">
                <a:avLst/>
              </a:prstGeom>
              <a:solidFill>
                <a:srgbClr val="FFFFE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cs-CZ" altLang="cs-CZ"/>
              </a:p>
            </p:txBody>
          </p:sp>
          <p:sp>
            <p:nvSpPr>
              <p:cNvPr id="2063" name="Line 6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1"/>
              </a:xfrm>
              <a:prstGeom prst="line">
                <a:avLst/>
              </a:prstGeom>
              <a:noFill/>
              <a:ln w="50760">
                <a:solidFill>
                  <a:srgbClr val="3300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2058" name="Group 7"/>
            <p:cNvGrpSpPr>
              <a:grpSpLocks/>
            </p:cNvGrpSpPr>
            <p:nvPr/>
          </p:nvGrpSpPr>
          <p:grpSpPr bwMode="auto">
            <a:xfrm>
              <a:off x="400" y="336"/>
              <a:ext cx="5087" cy="191"/>
              <a:chOff x="400" y="336"/>
              <a:chExt cx="5087" cy="191"/>
            </a:xfrm>
          </p:grpSpPr>
          <p:sp>
            <p:nvSpPr>
              <p:cNvPr id="3" name="Rectangle 8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cs-CZ" altLang="cs-CZ"/>
              </a:p>
            </p:txBody>
          </p:sp>
          <p:sp>
            <p:nvSpPr>
              <p:cNvPr id="4" name="Line 9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1"/>
              </a:xfrm>
              <a:prstGeom prst="line">
                <a:avLst/>
              </a:prstGeom>
              <a:noFill/>
              <a:ln w="44280">
                <a:solidFill>
                  <a:srgbClr val="3300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205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1143000"/>
            <a:ext cx="6627813" cy="220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/>
          </p:nvPr>
        </p:nvSpPr>
        <p:spPr bwMode="auto">
          <a:xfrm>
            <a:off x="912813" y="6251575"/>
            <a:ext cx="19034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000">
                <a:solidFill>
                  <a:srgbClr val="000000"/>
                </a:solidFill>
                <a:latin typeface="+mj-lt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/>
          </p:nvPr>
        </p:nvSpPr>
        <p:spPr bwMode="auto">
          <a:xfrm>
            <a:off x="3354388" y="6248400"/>
            <a:ext cx="28940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000">
                <a:solidFill>
                  <a:srgbClr val="000000"/>
                </a:solidFill>
                <a:latin typeface="+mj-lt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/>
          </p:nvPr>
        </p:nvSpPr>
        <p:spPr bwMode="auto">
          <a:xfrm>
            <a:off x="67818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 sz="1000" smtClean="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4101554-2D3B-4E8A-A1AB-AC81C9C3DFB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2055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330033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330033"/>
          </a:solidFill>
          <a:latin typeface="Times New Roman" pitchFamily="18" charset="0"/>
          <a:cs typeface="Arial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330033"/>
          </a:solidFill>
          <a:latin typeface="Times New Roman" pitchFamily="18" charset="0"/>
          <a:cs typeface="Arial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330033"/>
          </a:solidFill>
          <a:latin typeface="Times New Roman" pitchFamily="18" charset="0"/>
          <a:cs typeface="Arial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330033"/>
          </a:solidFill>
          <a:latin typeface="Times New Roman" pitchFamily="18" charset="0"/>
          <a:cs typeface="Arial" charset="0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330033"/>
          </a:solidFill>
          <a:latin typeface="Times New Roman" pitchFamily="18" charset="0"/>
          <a:cs typeface="Arial" charset="0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330033"/>
          </a:solidFill>
          <a:latin typeface="Times New Roman" pitchFamily="18" charset="0"/>
          <a:cs typeface="Arial" charset="0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330033"/>
          </a:solidFill>
          <a:latin typeface="Times New Roman" pitchFamily="18" charset="0"/>
          <a:cs typeface="Arial" charset="0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330033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6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df.cuni.cz/PEDF-71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2057400" y="1143000"/>
            <a:ext cx="6629400" cy="22098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4800" dirty="0">
                <a:latin typeface="Arial" panose="020B0604020202020204" pitchFamily="34" charset="0"/>
              </a:rPr>
              <a:t>Bakalářská práce / Diplomová práce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962400"/>
            <a:ext cx="6858000" cy="1600200"/>
          </a:xfrm>
        </p:spPr>
        <p:txBody>
          <a:bodyPr lIns="90000" tIns="46800" rIns="90000" bIns="46800" anchor="ctr"/>
          <a:lstStyle/>
          <a:p>
            <a:pPr marL="0" indent="0" algn="ctr" eaLnBrk="1" hangingPunct="1">
              <a:spcBef>
                <a:spcPts val="800"/>
              </a:spcBef>
              <a:buClrTx/>
              <a:buSzPct val="9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3200" b="1" dirty="0"/>
              <a:t>Požadavky KRL</a:t>
            </a:r>
          </a:p>
          <a:p>
            <a:pPr marL="0" indent="0" algn="ctr" eaLnBrk="1" hangingPunct="1">
              <a:spcBef>
                <a:spcPts val="800"/>
              </a:spcBef>
              <a:buClrTx/>
              <a:buSzPct val="9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3200" b="1" dirty="0"/>
              <a:t>2017/2018</a:t>
            </a:r>
          </a:p>
          <a:p>
            <a:pPr marL="0" indent="0" algn="ctr" eaLnBrk="1" hangingPunct="1">
              <a:spcBef>
                <a:spcPts val="800"/>
              </a:spcBef>
              <a:buClrTx/>
              <a:buSzPct val="9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2000" b="1" dirty="0">
                <a:solidFill>
                  <a:srgbClr val="FF0000"/>
                </a:solidFill>
              </a:rPr>
              <a:t>Akt. 16.07.2017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>
                <a:latin typeface="Arial" panose="020B0604020202020204" pitchFamily="34" charset="0"/>
              </a:rPr>
              <a:t>Struktura BP II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7772400" cy="4589463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b="1" dirty="0"/>
              <a:t>1, 2 …Vlastní text</a:t>
            </a:r>
            <a:r>
              <a:rPr lang="cs-CZ" altLang="cs-CZ" sz="2000" dirty="0"/>
              <a:t> členěný do kapitol – max. 3 úrovně nadpisů (vel. 16,14,12), jinak použít puntíky 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b="1" dirty="0"/>
              <a:t>Závěr </a:t>
            </a:r>
            <a:r>
              <a:rPr lang="cs-CZ" altLang="cs-CZ" sz="2000" dirty="0"/>
              <a:t>– zhodnocení Cílů BP/DP, potvrzení či vyvrácení hypotéz, zhodnocení výsledků práce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b="1" dirty="0"/>
              <a:t>Seznam použitých zdrojů</a:t>
            </a:r>
            <a:r>
              <a:rPr lang="cs-CZ" altLang="cs-CZ" sz="2000" dirty="0"/>
              <a:t> –  rozdělit: Literární zdroje/Elektronické zdroje/Ostatní zdroje, seřadit podle abecedy, zvlášť zdroje v ČJ, RJ, AJ, NJ…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b="1" dirty="0">
                <a:solidFill>
                  <a:srgbClr val="FF0000"/>
                </a:solidFill>
              </a:rPr>
              <a:t>Je třeba dodržet platný požadavek na počet a povahu zdrojů </a:t>
            </a:r>
            <a:r>
              <a:rPr lang="cs-CZ" altLang="cs-CZ" sz="2000" dirty="0">
                <a:solidFill>
                  <a:srgbClr val="FF0000"/>
                </a:solidFill>
              </a:rPr>
              <a:t>(viz webové stránky KRL).</a:t>
            </a:r>
            <a:endParaRPr lang="cs-CZ" altLang="cs-CZ" sz="2000" b="1" dirty="0">
              <a:solidFill>
                <a:srgbClr val="FF0000"/>
              </a:solidFill>
            </a:endParaRPr>
          </a:p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b="1" dirty="0"/>
              <a:t>Resumé</a:t>
            </a:r>
            <a:r>
              <a:rPr lang="cs-CZ" altLang="cs-CZ" sz="2000" dirty="0"/>
              <a:t> v ČJ a RJ, případně ještě v dalším jazyce – cca. 1-2 stránky – uvedení cílů a hlavně výsledků práce, nikoli čím jste se zabývali, ale co jste zjistili!!!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b="1" dirty="0"/>
              <a:t>Seznam zkratek/tabulek/grafů/obrázků</a:t>
            </a:r>
            <a:r>
              <a:rPr lang="cs-CZ" altLang="cs-CZ" sz="2000" dirty="0"/>
              <a:t> – pokud jich bude v práci více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b="1" dirty="0"/>
              <a:t>Seznam příloh </a:t>
            </a:r>
            <a:r>
              <a:rPr lang="cs-CZ" altLang="cs-CZ" sz="2000" dirty="0"/>
              <a:t>– poslední číslovaná strana, strany příloh se již nečíslují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>
                <a:latin typeface="Arial" panose="020B0604020202020204" pitchFamily="34" charset="0"/>
              </a:rPr>
              <a:t>Abstrakt / Abstract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b="1" dirty="0"/>
              <a:t>100 – 200 slov</a:t>
            </a:r>
          </a:p>
          <a:p>
            <a:pPr marL="341313" indent="-341313" eaLnBrk="1" hangingPunct="1">
              <a:lnSpc>
                <a:spcPct val="90000"/>
              </a:lnSpc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/>
              <a:t>výstižná charakteristika předmětu, cíle a metod</a:t>
            </a:r>
          </a:p>
          <a:p>
            <a:pPr marL="341313" indent="-341313" eaLnBrk="1" hangingPunct="1">
              <a:lnSpc>
                <a:spcPct val="90000"/>
              </a:lnSpc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/>
              <a:t>v abstraktu nesmí být uveden název práce!!!</a:t>
            </a:r>
          </a:p>
          <a:p>
            <a:pPr marL="341313" indent="-341313" eaLnBrk="1" hangingPunct="1">
              <a:lnSpc>
                <a:spcPct val="90000"/>
              </a:lnSpc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/>
              <a:t>„Práce řeší, pojednává, analyzuje, shrnuje, zkoumá…“ („</a:t>
            </a:r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bachelor</a:t>
            </a:r>
            <a:r>
              <a:rPr lang="cs-CZ" altLang="cs-CZ" dirty="0"/>
              <a:t>/</a:t>
            </a:r>
            <a:r>
              <a:rPr lang="cs-CZ" altLang="cs-CZ" dirty="0" err="1"/>
              <a:t>diploma</a:t>
            </a:r>
            <a:r>
              <a:rPr lang="cs-CZ" altLang="cs-CZ" dirty="0"/>
              <a:t> thesis </a:t>
            </a:r>
            <a:r>
              <a:rPr lang="cs-CZ" altLang="cs-CZ" dirty="0" err="1"/>
              <a:t>deals</a:t>
            </a:r>
            <a:r>
              <a:rPr lang="cs-CZ" altLang="cs-CZ" dirty="0"/>
              <a:t> </a:t>
            </a:r>
            <a:r>
              <a:rPr lang="cs-CZ" altLang="cs-CZ" dirty="0" err="1"/>
              <a:t>with</a:t>
            </a:r>
            <a:r>
              <a:rPr lang="cs-CZ" altLang="cs-CZ" dirty="0"/>
              <a:t>, </a:t>
            </a:r>
            <a:r>
              <a:rPr lang="cs-CZ" altLang="cs-CZ" dirty="0" err="1"/>
              <a:t>analyses</a:t>
            </a:r>
            <a:r>
              <a:rPr lang="cs-CZ" altLang="cs-CZ" dirty="0"/>
              <a:t>, </a:t>
            </a:r>
            <a:r>
              <a:rPr lang="cs-CZ" altLang="cs-CZ" dirty="0" err="1"/>
              <a:t>summaries</a:t>
            </a:r>
            <a:r>
              <a:rPr lang="cs-CZ" altLang="cs-CZ" dirty="0"/>
              <a:t>, </a:t>
            </a:r>
            <a:r>
              <a:rPr lang="cs-CZ" altLang="cs-CZ" dirty="0" err="1"/>
              <a:t>investigates</a:t>
            </a:r>
            <a:r>
              <a:rPr lang="cs-CZ" altLang="cs-CZ" dirty="0"/>
              <a:t> …“)</a:t>
            </a:r>
          </a:p>
          <a:p>
            <a:pPr marL="341313" indent="-341313" eaLnBrk="1" hangingPunct="1">
              <a:lnSpc>
                <a:spcPct val="90000"/>
              </a:lnSpc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b="1" dirty="0"/>
              <a:t>Klíčová slova</a:t>
            </a:r>
            <a:r>
              <a:rPr lang="cs-CZ" altLang="cs-CZ" dirty="0"/>
              <a:t> - </a:t>
            </a:r>
            <a:r>
              <a:rPr lang="cs-CZ" altLang="cs-CZ" b="1" dirty="0"/>
              <a:t>3 – 5 slov</a:t>
            </a:r>
            <a:r>
              <a:rPr lang="cs-CZ" altLang="cs-CZ" dirty="0"/>
              <a:t> charakterizujících obsah práce (neuvádějí se slova z názvu práce)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>
                <a:latin typeface="Arial" panose="020B0604020202020204" pitchFamily="34" charset="0"/>
              </a:rPr>
              <a:t>Formální úprava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marL="341313" indent="-341313" eaLnBrk="1" hangingPunct="1"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/>
              <a:t>Viz instrukce pro zpracování závěrečných prací na KRL (webové stránky katedry) a také informace v příslušných opatřeních zveřejněných na úřední desce fakulty.</a:t>
            </a:r>
          </a:p>
          <a:p>
            <a:pPr marL="341313" indent="-341313" eaLnBrk="1" hangingPunct="1"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/>
              <a:t>Podrobnosti o normě ČSN ISO – citování zdrojů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>
                <a:latin typeface="Arial" panose="020B0604020202020204" pitchFamily="34" charset="0"/>
              </a:rPr>
              <a:t>Odkazování na zdroje I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marL="341313" indent="-341313" eaLnBrk="1" hangingPunct="1"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b="1"/>
              <a:t>Citát</a:t>
            </a:r>
            <a:r>
              <a:rPr lang="cs-CZ" altLang="cs-CZ"/>
              <a:t> – doslovně převzatý text, max. 10 řádků - v uvozovkách, za uvozovkami číslo odkazu či zdroj v závorce</a:t>
            </a:r>
          </a:p>
          <a:p>
            <a:pPr marL="341313" indent="-341313" eaLnBrk="1" hangingPunct="1"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b="1"/>
              <a:t>Parafrázování nebo výtah</a:t>
            </a:r>
            <a:r>
              <a:rPr lang="cs-CZ" altLang="cs-CZ"/>
              <a:t> - bez uvozovek, číslo na konci odstavce či závorka se zdrojem</a:t>
            </a:r>
          </a:p>
          <a:p>
            <a:pPr marL="341313" indent="-341313" eaLnBrk="1" hangingPunct="1"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b="1"/>
              <a:t>Odkaz se jménem autora</a:t>
            </a:r>
            <a:r>
              <a:rPr lang="cs-CZ" altLang="cs-CZ"/>
              <a:t> - bez uvozovek, číslo či závorka hned za jménem autora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>
                <a:latin typeface="Arial" panose="020B0604020202020204" pitchFamily="34" charset="0"/>
              </a:rPr>
              <a:t>Odkazování na zdroje II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7772400" cy="4983163"/>
          </a:xfrm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Odkazování </a:t>
            </a:r>
            <a:r>
              <a:rPr lang="cs-CZ" altLang="cs-CZ" b="1"/>
              <a:t>pomocí poznámek pod čarou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B2B2B2"/>
              </a:buClr>
              <a:buSzPct val="90000"/>
              <a:buFont typeface="Arial" panose="020B0604020202020204" pitchFamily="34" charset="0"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V odkazech pod čarou je pouze zkrácený bibliografický záznam – autor, název, místo vydání, rok vydání, citovaná strana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Tx/>
              <a:buSzPct val="9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cs-CZ" sz="2400"/>
              <a:t>³</a:t>
            </a:r>
            <a:r>
              <a:rPr lang="cs-CZ" altLang="cs-CZ" sz="2400"/>
              <a:t> NOVÁK, P. </a:t>
            </a:r>
            <a:r>
              <a:rPr lang="cs-CZ" altLang="cs-CZ" sz="2400" i="1"/>
              <a:t>Morfologie ruského jazyka.</a:t>
            </a:r>
            <a:r>
              <a:rPr lang="cs-CZ" altLang="cs-CZ" sz="2400"/>
              <a:t> Praha, 2008, s. 12-14.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Tx/>
              <a:buSzPct val="9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cs-CZ" sz="2400"/>
              <a:t>³</a:t>
            </a:r>
            <a:r>
              <a:rPr lang="cs-CZ" altLang="cs-CZ" sz="2400"/>
              <a:t> NOVÁK, P. Výuka ruštiny. </a:t>
            </a:r>
            <a:r>
              <a:rPr lang="cs-CZ" altLang="cs-CZ" sz="2400" i="1"/>
              <a:t>Pedagogika. </a:t>
            </a:r>
            <a:r>
              <a:rPr lang="cs-CZ" altLang="cs-CZ" sz="2400"/>
              <a:t>2011, č. 5, s. 25-30.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Tx/>
              <a:buSzPct val="9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cs-CZ" sz="2400"/>
              <a:t>³</a:t>
            </a:r>
            <a:r>
              <a:rPr lang="cs-CZ" altLang="cs-CZ" sz="2400" i="1"/>
              <a:t>Národní knihovna ČR – Kdo jsme </a:t>
            </a:r>
            <a:r>
              <a:rPr lang="cs-CZ" altLang="cs-CZ" sz="2400"/>
              <a:t>[online]. 2000, poslední revize 2.10. 2007 [cit. 2. února 2012]. Dostupný z WWW: &lt;http://www.nkp.cz/pages/page.php3?nazev=O_nas&amp;submenu2=9&gt;.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Tx/>
              <a:buSzPct val="9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400"/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Tx/>
              <a:buSzPct val="9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>
                <a:latin typeface="Arial" panose="020B0604020202020204" pitchFamily="34" charset="0"/>
              </a:rPr>
              <a:t>Odkazování na zdroje III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marL="341313" indent="-341313" eaLnBrk="1" hangingPunct="1"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Odkazování </a:t>
            </a:r>
            <a:r>
              <a:rPr lang="cs-CZ" altLang="cs-CZ" b="1"/>
              <a:t>v závorkách v textu</a:t>
            </a:r>
          </a:p>
          <a:p>
            <a:pPr marL="341313" indent="-341313" eaLnBrk="1" hangingPunct="1">
              <a:buClrTx/>
              <a:buSzPct val="9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- Za citátem či odstavcem (příjmení autora, rok vydání, strana)</a:t>
            </a:r>
          </a:p>
          <a:p>
            <a:pPr marL="341313" indent="-341313" eaLnBrk="1" hangingPunct="1">
              <a:buClrTx/>
              <a:buSzPct val="9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Např. (Novák, 2008, s. 12</a:t>
            </a:r>
            <a:r>
              <a:rPr lang="cs-CZ" altLang="cs-CZ" i="1"/>
              <a:t>–</a:t>
            </a:r>
            <a:r>
              <a:rPr lang="cs-CZ" altLang="cs-CZ"/>
              <a:t>14)</a:t>
            </a:r>
          </a:p>
          <a:p>
            <a:pPr marL="341313" indent="-341313" eaLnBrk="1" hangingPunct="1">
              <a:buClrTx/>
              <a:buSzPct val="9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- V textu s uvedením jména (rok vydání, strana)</a:t>
            </a:r>
          </a:p>
          <a:p>
            <a:pPr marL="341313" indent="-341313" eaLnBrk="1" hangingPunct="1">
              <a:buClrTx/>
              <a:buSzPct val="9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Např. Slovesa dělí Novák (2008, s. 12</a:t>
            </a:r>
            <a:r>
              <a:rPr lang="cs-CZ" altLang="cs-CZ" i="1"/>
              <a:t>–</a:t>
            </a:r>
            <a:r>
              <a:rPr lang="cs-CZ" altLang="cs-CZ"/>
              <a:t>14) podle: 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>
                <a:latin typeface="Arial" panose="020B0604020202020204" pitchFamily="34" charset="0"/>
              </a:rPr>
              <a:t>Seznam použité literatury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spcBef>
                <a:spcPts val="500"/>
              </a:spcBef>
              <a:buClr>
                <a:srgbClr val="B2B2B2"/>
              </a:buClr>
              <a:buSzPct val="9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b="1" dirty="0"/>
              <a:t>Vždy v souladu s platnou normou ISO 690!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b="1" dirty="0"/>
              <a:t>Kniha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ClrTx/>
              <a:buSzPct val="9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dirty="0"/>
              <a:t>ECO, U. </a:t>
            </a:r>
            <a:r>
              <a:rPr lang="cs-CZ" altLang="cs-CZ" sz="2000" i="1" dirty="0"/>
              <a:t>Jak napsat diplomovou práci</a:t>
            </a:r>
            <a:r>
              <a:rPr lang="cs-CZ" altLang="cs-CZ" sz="2000" dirty="0"/>
              <a:t>. Olomouc : </a:t>
            </a:r>
            <a:r>
              <a:rPr lang="cs-CZ" altLang="cs-CZ" sz="2000" dirty="0" err="1"/>
              <a:t>Votobia</a:t>
            </a:r>
            <a:r>
              <a:rPr lang="cs-CZ" altLang="cs-CZ" sz="2000" dirty="0"/>
              <a:t>, 1997. 271s. ISBN 80-7198-173-7.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ClrTx/>
              <a:buSzPct val="9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dirty="0"/>
              <a:t>JELÍNEK, J., STYBLÍK, V. Č</a:t>
            </a:r>
            <a:r>
              <a:rPr lang="cs-CZ" altLang="cs-CZ" sz="2000" i="1" dirty="0"/>
              <a:t>tení o </a:t>
            </a:r>
            <a:r>
              <a:rPr lang="cs-CZ" altLang="cs-CZ" sz="2000" dirty="0"/>
              <a:t>č</a:t>
            </a:r>
            <a:r>
              <a:rPr lang="cs-CZ" altLang="cs-CZ" sz="2000" i="1" dirty="0"/>
              <a:t>eském jazyku</a:t>
            </a:r>
            <a:r>
              <a:rPr lang="cs-CZ" altLang="cs-CZ" sz="2000" dirty="0"/>
              <a:t>. 2. vyd. Praha : Státní pedagogické nakladatelství, 1971. 362 s. ISBN 80-6535-456-0.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ClrTx/>
              <a:buSzPct val="9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dirty="0"/>
              <a:t>NOVÁ, M. et al. </a:t>
            </a:r>
            <a:r>
              <a:rPr lang="cs-CZ" altLang="cs-CZ" sz="2000" i="1" dirty="0"/>
              <a:t>Pedagogika</a:t>
            </a:r>
            <a:r>
              <a:rPr lang="cs-CZ" altLang="cs-CZ" sz="2000" dirty="0"/>
              <a:t>. Praha : Fortuna, 2006. 284 s. ISBN 80-756-921-3.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ClrTx/>
              <a:buSzPct val="9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000" dirty="0"/>
          </a:p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b="1" dirty="0"/>
              <a:t>Článek ze sborníku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ClrTx/>
              <a:buSzPct val="9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dirty="0"/>
              <a:t>VEC, V. Učitelovo pojetí efektivních vyučovacích postupů. In: SLAVÍK, J., NOVÁK, T. </a:t>
            </a:r>
            <a:r>
              <a:rPr lang="cs-CZ" altLang="cs-CZ" sz="2000" i="1" dirty="0"/>
              <a:t>U</a:t>
            </a:r>
            <a:r>
              <a:rPr lang="cs-CZ" altLang="cs-CZ" sz="2000" dirty="0"/>
              <a:t>č</a:t>
            </a:r>
            <a:r>
              <a:rPr lang="cs-CZ" altLang="cs-CZ" sz="2000" i="1" dirty="0"/>
              <a:t>itelovo pojetí výuky</a:t>
            </a:r>
            <a:r>
              <a:rPr lang="cs-CZ" altLang="cs-CZ" sz="2000" dirty="0"/>
              <a:t>. Brno : Masarykova univerzita,1996, s. 59-73. ISBN 80-786-11256-13.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>
                <a:latin typeface="Arial" panose="020B0604020202020204" pitchFamily="34" charset="0"/>
              </a:rPr>
              <a:t>Seznam použité literatury II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 b="1"/>
              <a:t>Článek z časopisu</a:t>
            </a:r>
            <a:r>
              <a:rPr lang="cs-CZ" altLang="cs-CZ" sz="1800"/>
              <a:t> </a:t>
            </a:r>
            <a:r>
              <a:rPr lang="cs-CZ" altLang="cs-CZ" sz="1800" b="1"/>
              <a:t>nebo novin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Tx/>
              <a:buSzPct val="9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/>
              <a:t>PALOUŠ, R. Filosofie jakožto výchova. </a:t>
            </a:r>
            <a:r>
              <a:rPr lang="cs-CZ" altLang="cs-CZ" sz="1800" i="1"/>
              <a:t>Pedagogika.</a:t>
            </a:r>
            <a:r>
              <a:rPr lang="cs-CZ" altLang="cs-CZ" sz="1800"/>
              <a:t> 1998, roč. 48, č. 2, s. 106-112. ISSN 7286-2485.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Tx/>
              <a:buSzPct val="9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1800"/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 b="1"/>
              <a:t>Internetová stránka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Tx/>
              <a:buSzPct val="9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 i="1"/>
              <a:t>Národní knihovna </a:t>
            </a:r>
            <a:r>
              <a:rPr lang="cs-CZ" altLang="cs-CZ" sz="1800"/>
              <a:t>Č</a:t>
            </a:r>
            <a:r>
              <a:rPr lang="cs-CZ" altLang="cs-CZ" sz="1800" i="1"/>
              <a:t>R – Kdo jsme </a:t>
            </a:r>
            <a:r>
              <a:rPr lang="cs-CZ" altLang="cs-CZ" sz="1800"/>
              <a:t>[online]. 2000, poslední revize 2.10. 2007 [cit. 2. února 2012]. Dostupný z www: &lt;http://www.nkp.cz/pages/page.php3?nazev=O_nas&amp;submenu2=9&gt;.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Tx/>
              <a:buSzPct val="9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1800"/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 b="1"/>
              <a:t>Elektronická kniha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Tx/>
              <a:buSzPct val="9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/>
              <a:t>JANÍK, T. </a:t>
            </a:r>
            <a:r>
              <a:rPr lang="cs-CZ" altLang="cs-CZ" sz="1800" i="1"/>
              <a:t>Ak</a:t>
            </a:r>
            <a:r>
              <a:rPr lang="cs-CZ" altLang="cs-CZ" sz="1800"/>
              <a:t>č</a:t>
            </a:r>
            <a:r>
              <a:rPr lang="cs-CZ" altLang="cs-CZ" sz="1800" i="1"/>
              <a:t>ní výzkum pro u</a:t>
            </a:r>
            <a:r>
              <a:rPr lang="cs-CZ" altLang="cs-CZ" sz="1800"/>
              <a:t>č</a:t>
            </a:r>
            <a:r>
              <a:rPr lang="cs-CZ" altLang="cs-CZ" sz="1800" i="1"/>
              <a:t>itele : p</a:t>
            </a:r>
            <a:r>
              <a:rPr lang="cs-CZ" altLang="cs-CZ" sz="1800"/>
              <a:t>ř</a:t>
            </a:r>
            <a:r>
              <a:rPr lang="cs-CZ" altLang="cs-CZ" sz="1800" i="1"/>
              <a:t>íru</a:t>
            </a:r>
            <a:r>
              <a:rPr lang="cs-CZ" altLang="cs-CZ" sz="1800"/>
              <a:t>č</a:t>
            </a:r>
            <a:r>
              <a:rPr lang="cs-CZ" altLang="cs-CZ" sz="1800" i="1"/>
              <a:t>ka pro teorii a praxi </a:t>
            </a:r>
            <a:r>
              <a:rPr lang="cs-CZ" altLang="cs-CZ" sz="1800"/>
              <a:t>[online]. Brno : Pedagogická fakulta Masarykovy univerzity. Katedra sociální pedagogiky, 2003 [cit. 6. září 2003]. Dostupný z www: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Tx/>
              <a:buSzPct val="9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1800"/>
              <a:t>    &lt;http://www.ped.muni.cz/wsocedu/virtual/pdf/TJ_akcni_vyzkum.pdf&gt;. ISBN 785-256-25-1.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Tx/>
              <a:buSzPct val="9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1800" b="1"/>
          </a:p>
          <a:p>
            <a:pPr marL="341313" indent="-341313" eaLnBrk="1" hangingPunct="1">
              <a:lnSpc>
                <a:spcPct val="80000"/>
              </a:lnSpc>
              <a:spcBef>
                <a:spcPts val="450"/>
              </a:spcBef>
              <a:buClrTx/>
              <a:buSzPct val="9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1800" b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>
                <a:latin typeface="Arial" panose="020B0604020202020204" pitchFamily="34" charset="0"/>
              </a:rPr>
              <a:t>Seznam použité literatury III</a:t>
            </a: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7772400" cy="5035550"/>
          </a:xfrm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/>
              <a:t>Internetový článek z internetového časopisu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Tx/>
              <a:buSzPct val="9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KUBROVÁ, B. WWW prezentace jako nástroj online marketingu. </a:t>
            </a:r>
            <a:r>
              <a:rPr lang="cs-CZ" altLang="cs-CZ" sz="2400" i="1"/>
              <a:t>Ikaros </a:t>
            </a:r>
            <a:r>
              <a:rPr lang="cs-CZ" altLang="cs-CZ" sz="2400"/>
              <a:t>[online].1998, roč. 15, č. 6 [cit. 6. dubna 1999]. Dostupný z www: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Tx/>
              <a:buSzPct val="9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    &lt;http://www.ikaros.cz/Clanek.asp?ID=200203072&gt;. ISSN 1212-5075.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400"/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/>
              <a:t>Internetový článek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Tx/>
              <a:buSzPct val="9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i="1"/>
              <a:t>Podvodný internetový obchod neposílá zakoupené zboží </a:t>
            </a:r>
            <a:r>
              <a:rPr lang="cs-CZ" altLang="cs-CZ" sz="2400"/>
              <a:t>[online]. 2011 [cit. 29. září 2011]. Dostupný z www: &lt;http://www.novinky.cz/krimi/246000-podvodny-internetovy-obchod-neposila-zakoupene-zbozi.html&gt;.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Tx/>
              <a:buSzPct val="9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400" i="1"/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400" i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>
                <a:latin typeface="Arial" panose="020B0604020202020204" pitchFamily="34" charset="0"/>
              </a:rPr>
              <a:t>Seznam použité literatury IV</a:t>
            </a: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7772400" cy="5238750"/>
          </a:xfrm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/>
              <a:t>Kvalifikační práce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Tx/>
              <a:buSzPct val="9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/>
              <a:t>- Používat velmi opatrně – informace v kvalifikačních pracích jsou většinou již převzaté z jiného zdroje a někdy bohužel bez uvedení zdroje! – mohl by nastat problém s autorstvím jednotlivých pasáží, navíc nemusí být informace objektivní – raději nepoužívat!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Tx/>
              <a:buSzPct val="9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NOVÁK, P. </a:t>
            </a:r>
            <a:r>
              <a:rPr lang="cs-CZ" altLang="cs-CZ" sz="2400" i="1"/>
              <a:t>Správní právo. </a:t>
            </a:r>
            <a:r>
              <a:rPr lang="cs-CZ" altLang="cs-CZ" sz="2400"/>
              <a:t>Praha, 2011. 158 s. Diplomová práce. Univerzita Karlova, Právnická fakulta.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Tx/>
              <a:buSzPct val="9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NOVÁK, P. </a:t>
            </a:r>
            <a:r>
              <a:rPr lang="cs-CZ" altLang="cs-CZ" sz="2400" i="1"/>
              <a:t>Správní právo </a:t>
            </a:r>
            <a:r>
              <a:rPr lang="cs-CZ" altLang="cs-CZ" sz="2400"/>
              <a:t>[online]</a:t>
            </a:r>
            <a:r>
              <a:rPr lang="cs-CZ" altLang="cs-CZ" sz="2400" i="1"/>
              <a:t>.</a:t>
            </a:r>
            <a:r>
              <a:rPr lang="cs-CZ" altLang="cs-CZ" sz="2400"/>
              <a:t>Praha, PF UK, 2011 [cit. 15.4.2012]</a:t>
            </a:r>
            <a:r>
              <a:rPr lang="cs-CZ" altLang="cs-CZ" sz="2400" i="1"/>
              <a:t> </a:t>
            </a:r>
            <a:r>
              <a:rPr lang="cs-CZ" altLang="cs-CZ" sz="2400"/>
              <a:t>Dostupný z www: &lt;www.pf.cuni.cz/15246325&gt;.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Tx/>
              <a:buSzPct val="9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400"/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Tx/>
              <a:buSzPct val="9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400"/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>
                <a:latin typeface="Arial" panose="020B0604020202020204" pitchFamily="34" charset="0"/>
              </a:rPr>
              <a:t>Zpracování BP / DP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5140325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/>
              <a:t>Student je povinen během zpracovávání svou práci </a:t>
            </a:r>
            <a:r>
              <a:rPr lang="cs-CZ" altLang="cs-CZ" b="1" dirty="0">
                <a:solidFill>
                  <a:srgbClr val="FF0000"/>
                </a:solidFill>
              </a:rPr>
              <a:t>pravidelně</a:t>
            </a:r>
            <a:r>
              <a:rPr lang="cs-CZ" altLang="cs-CZ" dirty="0">
                <a:solidFill>
                  <a:srgbClr val="FF0000"/>
                </a:solidFill>
              </a:rPr>
              <a:t> konzultovat se svým vedoucím BP/DP</a:t>
            </a:r>
            <a:r>
              <a:rPr lang="cs-CZ" altLang="cs-CZ" dirty="0"/>
              <a:t>!</a:t>
            </a:r>
          </a:p>
          <a:p>
            <a:pPr marL="341313" indent="-341313" eaLnBrk="1" hangingPunct="1">
              <a:lnSpc>
                <a:spcPct val="90000"/>
              </a:lnSpc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>
                <a:solidFill>
                  <a:srgbClr val="FF0000"/>
                </a:solidFill>
              </a:rPr>
              <a:t>Student </a:t>
            </a:r>
            <a:r>
              <a:rPr lang="cs-CZ" altLang="cs-CZ" b="1" dirty="0">
                <a:solidFill>
                  <a:srgbClr val="FF0000"/>
                </a:solidFill>
              </a:rPr>
              <a:t>postupně</a:t>
            </a:r>
            <a:r>
              <a:rPr lang="cs-CZ" altLang="cs-CZ" dirty="0">
                <a:solidFill>
                  <a:srgbClr val="FF0000"/>
                </a:solidFill>
              </a:rPr>
              <a:t> odevzdává části své BP/DP k posouzení vedoucímu práce dle závazného harmonogramu KRL</a:t>
            </a:r>
            <a:r>
              <a:rPr lang="cs-CZ" altLang="cs-CZ" dirty="0"/>
              <a:t>!!!</a:t>
            </a:r>
          </a:p>
          <a:p>
            <a:pPr marL="341313" indent="-341313" eaLnBrk="1" hangingPunct="1">
              <a:lnSpc>
                <a:spcPct val="90000"/>
              </a:lnSpc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b="1" dirty="0"/>
              <a:t>Zápočet za předmět „Příprava a zpracování Bc./</a:t>
            </a:r>
            <a:r>
              <a:rPr lang="cs-CZ" altLang="cs-CZ" b="1" dirty="0" err="1"/>
              <a:t>Dp</a:t>
            </a:r>
            <a:r>
              <a:rPr lang="cs-CZ" altLang="cs-CZ" b="1" dirty="0"/>
              <a:t>. práce“</a:t>
            </a:r>
            <a:r>
              <a:rPr lang="cs-CZ" altLang="cs-CZ" dirty="0"/>
              <a:t> – uděluje a zapisuje vedoucí katedry </a:t>
            </a:r>
            <a:r>
              <a:rPr lang="cs-CZ" altLang="cs-CZ" b="1" dirty="0"/>
              <a:t>na základě odevzdání finální verze BP/DP!!!</a:t>
            </a:r>
            <a:r>
              <a:rPr lang="cs-CZ" altLang="cs-CZ" dirty="0"/>
              <a:t> – předmět si proto student zapíše v semestru, ve kterém bude BP/DP odevzdávat</a:t>
            </a:r>
          </a:p>
          <a:p>
            <a:pPr marL="341313" indent="-341313" eaLnBrk="1" hangingPunct="1">
              <a:lnSpc>
                <a:spcPct val="90000"/>
              </a:lnSpc>
              <a:buClrTx/>
              <a:buSzPct val="9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dirty="0"/>
          </a:p>
          <a:p>
            <a:pPr marL="341313" indent="-341313" eaLnBrk="1" hangingPunct="1">
              <a:lnSpc>
                <a:spcPct val="90000"/>
              </a:lnSpc>
              <a:buClrTx/>
              <a:buSzPct val="9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>
                <a:latin typeface="Arial" panose="020B0604020202020204" pitchFamily="34" charset="0"/>
              </a:rPr>
              <a:t>Poznámky</a:t>
            </a: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7772400" cy="5318125"/>
          </a:xfrm>
        </p:spPr>
        <p:txBody>
          <a:bodyPr/>
          <a:lstStyle/>
          <a:p>
            <a:pPr marL="341313" indent="-341313" eaLnBrk="1" hangingPunct="1"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b="1"/>
              <a:t>V BP/DP nepoužívat</a:t>
            </a:r>
            <a:r>
              <a:rPr lang="cs-CZ" altLang="cs-CZ"/>
              <a:t>:</a:t>
            </a:r>
          </a:p>
          <a:p>
            <a:pPr marL="341313" indent="-341313" eaLnBrk="1" hangingPunct="1">
              <a:buClrTx/>
              <a:buSzPct val="9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– 1. osobu č.j. spíše nahradit </a:t>
            </a:r>
            <a:r>
              <a:rPr lang="cs-CZ" altLang="cs-CZ" b="1"/>
              <a:t>trpným rodem</a:t>
            </a:r>
            <a:r>
              <a:rPr lang="cs-CZ" altLang="cs-CZ"/>
              <a:t> nebo 1. os.č.mn.!</a:t>
            </a:r>
          </a:p>
          <a:p>
            <a:pPr marL="341313" indent="-341313" eaLnBrk="1" hangingPunct="1">
              <a:buClrTx/>
              <a:buSzPct val="9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- Formulace typu: „podle mého názoru, z vlastní zkušenosti…“ i při formulace vlastních myšlenek spíše nepoužívat</a:t>
            </a:r>
          </a:p>
          <a:p>
            <a:pPr marL="341313" indent="-341313" eaLnBrk="1" hangingPunct="1">
              <a:buClrTx/>
              <a:buSzPct val="9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- </a:t>
            </a:r>
            <a:r>
              <a:rPr lang="cs-CZ" altLang="cs-CZ" b="1"/>
              <a:t>Wikipedii</a:t>
            </a:r>
            <a:r>
              <a:rPr lang="cs-CZ" altLang="cs-CZ"/>
              <a:t> nebo podobné neprověřené servery jako zdroje!!! </a:t>
            </a:r>
          </a:p>
          <a:p>
            <a:pPr marL="341313" indent="-341313" eaLnBrk="1" hangingPunct="1">
              <a:buClrTx/>
              <a:buSzPct val="9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/>
          </a:p>
          <a:p>
            <a:pPr marL="341313" indent="-341313" eaLnBrk="1" hangingPunct="1">
              <a:buClr>
                <a:srgbClr val="B2B2B2"/>
              </a:buClr>
              <a:buSzPct val="90000"/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/>
          </a:p>
          <a:p>
            <a:pPr marL="341313" indent="-341313" eaLnBrk="1" hangingPunct="1">
              <a:buClr>
                <a:srgbClr val="B2B2B2"/>
              </a:buClr>
              <a:buSzPct val="90000"/>
              <a:buFont typeface="Arial" panose="020B060402020202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6225"/>
            <a:ext cx="7772400" cy="1236663"/>
          </a:xfrm>
        </p:spPr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indent="-341313" algn="ctr" eaLnBrk="1" hangingPunct="1">
              <a:spcBef>
                <a:spcPts val="900"/>
              </a:spcBef>
              <a:buClrTx/>
              <a:buSzPct val="9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 sz="3600" b="1"/>
          </a:p>
          <a:p>
            <a:pPr indent="-341313" algn="ctr" eaLnBrk="1" hangingPunct="1">
              <a:spcBef>
                <a:spcPts val="900"/>
              </a:spcBef>
              <a:buClrTx/>
              <a:buSzPct val="9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 sz="3600" b="1"/>
          </a:p>
          <a:p>
            <a:pPr indent="-341313" algn="ctr" eaLnBrk="1" hangingPunct="1">
              <a:buClrTx/>
              <a:buSzPct val="9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altLang="cs-CZ" sz="3600" b="1"/>
              <a:t>Ať jde práce od ruky</a:t>
            </a:r>
            <a:r>
              <a:rPr lang="cs-CZ" altLang="cs-CZ"/>
              <a:t>!</a:t>
            </a:r>
          </a:p>
          <a:p>
            <a:pPr indent="-341313" eaLnBrk="1" hangingPunct="1">
              <a:buClrTx/>
              <a:buSzPct val="9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23838"/>
            <a:ext cx="7772400" cy="1252537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3800" b="1" dirty="0">
                <a:latin typeface="Arial" panose="020B0604020202020204" pitchFamily="34" charset="0"/>
              </a:rPr>
              <a:t>Harmonogram zpracování </a:t>
            </a:r>
            <a:br>
              <a:rPr lang="cs-CZ" altLang="cs-CZ" sz="3800" b="1" dirty="0">
                <a:latin typeface="Arial" panose="020B0604020202020204" pitchFamily="34" charset="0"/>
              </a:rPr>
            </a:br>
            <a:r>
              <a:rPr lang="cs-CZ" altLang="cs-CZ" sz="3800" b="1" dirty="0">
                <a:latin typeface="Arial" panose="020B0604020202020204" pitchFamily="34" charset="0"/>
              </a:rPr>
              <a:t>pro SZZ v červnu 2018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b="1" u="sng" dirty="0"/>
              <a:t>Obhajoba může proběhnout nejdříve 6 měsíců po zadání tématu!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dirty="0">
                <a:solidFill>
                  <a:srgbClr val="FF0000"/>
                </a:solidFill>
              </a:rPr>
              <a:t>Do konce </a:t>
            </a:r>
            <a:r>
              <a:rPr lang="cs-CZ" altLang="cs-CZ" sz="2000" b="1" dirty="0">
                <a:solidFill>
                  <a:srgbClr val="FF0000"/>
                </a:solidFill>
              </a:rPr>
              <a:t>září 2017</a:t>
            </a:r>
            <a:r>
              <a:rPr lang="cs-CZ" altLang="cs-CZ" sz="2000" dirty="0"/>
              <a:t> – min. úvod, kde bude jasně formulován cíl práce a metodika zpracování práce, případně výchozí hypotézy, struktura práce – kapitoly, podkapitoly a jejich náplň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dirty="0">
                <a:solidFill>
                  <a:srgbClr val="FF0000"/>
                </a:solidFill>
              </a:rPr>
              <a:t>Do konce </a:t>
            </a:r>
            <a:r>
              <a:rPr lang="cs-CZ" altLang="cs-CZ" sz="2000" b="1" dirty="0">
                <a:solidFill>
                  <a:srgbClr val="FF0000"/>
                </a:solidFill>
              </a:rPr>
              <a:t>listopadu 2017</a:t>
            </a:r>
            <a:r>
              <a:rPr lang="cs-CZ" altLang="cs-CZ" sz="2000" dirty="0"/>
              <a:t> – min. 20 stran vlastního textu, tj. celá teoretická část + kus praktické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dirty="0">
                <a:solidFill>
                  <a:srgbClr val="FF0000"/>
                </a:solidFill>
              </a:rPr>
              <a:t>Do konce </a:t>
            </a:r>
            <a:r>
              <a:rPr lang="cs-CZ" altLang="cs-CZ" sz="2000" b="1" dirty="0">
                <a:solidFill>
                  <a:srgbClr val="FF0000"/>
                </a:solidFill>
              </a:rPr>
              <a:t>ledna 2018</a:t>
            </a:r>
            <a:r>
              <a:rPr lang="cs-CZ" altLang="cs-CZ" sz="2000" dirty="0"/>
              <a:t> – první verze </a:t>
            </a:r>
            <a:r>
              <a:rPr lang="cs-CZ" altLang="cs-CZ" sz="2000" b="1" dirty="0"/>
              <a:t>celé BP/DP!!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dirty="0">
                <a:solidFill>
                  <a:srgbClr val="FF0000"/>
                </a:solidFill>
              </a:rPr>
              <a:t>Do konce</a:t>
            </a:r>
            <a:r>
              <a:rPr lang="cs-CZ" altLang="cs-CZ" sz="2000" b="1" dirty="0">
                <a:solidFill>
                  <a:srgbClr val="FF0000"/>
                </a:solidFill>
              </a:rPr>
              <a:t> března 2018</a:t>
            </a:r>
            <a:r>
              <a:rPr lang="cs-CZ" altLang="cs-CZ" sz="2000" b="1" dirty="0"/>
              <a:t> </a:t>
            </a:r>
            <a:r>
              <a:rPr lang="cs-CZ" altLang="cs-CZ" sz="2000" dirty="0"/>
              <a:t>– </a:t>
            </a:r>
            <a:r>
              <a:rPr lang="cs-CZ" altLang="cs-CZ" sz="2000" b="1" dirty="0"/>
              <a:t>finální verze BP/DP</a:t>
            </a:r>
            <a:r>
              <a:rPr lang="cs-CZ" altLang="cs-CZ" sz="2000" dirty="0"/>
              <a:t> k poslední kontrole se všemi úvodními i závěrečnými stranami!!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b="1" dirty="0">
                <a:solidFill>
                  <a:srgbClr val="FF0000"/>
                </a:solidFill>
              </a:rPr>
              <a:t>Do 20.4. 2018 </a:t>
            </a:r>
            <a:r>
              <a:rPr lang="cs-CZ" altLang="cs-CZ" sz="2000" dirty="0">
                <a:solidFill>
                  <a:srgbClr val="FF0000"/>
                </a:solidFill>
              </a:rPr>
              <a:t>– odevzdání BP/DP v tištěné i elektronické podobě – </a:t>
            </a:r>
            <a:r>
              <a:rPr lang="cs-CZ" altLang="cs-CZ" sz="2000" b="1" dirty="0">
                <a:solidFill>
                  <a:srgbClr val="FF0000"/>
                </a:solidFill>
              </a:rPr>
              <a:t>Termín NELZE prodloužit!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dirty="0"/>
              <a:t>Při nedodržení výše uvedených termínů – práce nebude puštěna k obhajobě!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23838"/>
            <a:ext cx="7772400" cy="1252537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3800" b="1" dirty="0">
                <a:latin typeface="Arial" panose="020B0604020202020204" pitchFamily="34" charset="0"/>
              </a:rPr>
              <a:t>Harmonogram zpracování </a:t>
            </a:r>
            <a:br>
              <a:rPr lang="cs-CZ" altLang="cs-CZ" sz="3800" b="1" dirty="0">
                <a:latin typeface="Arial" panose="020B0604020202020204" pitchFamily="34" charset="0"/>
              </a:rPr>
            </a:br>
            <a:r>
              <a:rPr lang="cs-CZ" altLang="cs-CZ" sz="3800" b="1" dirty="0">
                <a:latin typeface="Arial" panose="020B0604020202020204" pitchFamily="34" charset="0"/>
              </a:rPr>
              <a:t>pro SZZ v září 2018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1589088"/>
            <a:ext cx="7772400" cy="4530725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b="1" u="sng" dirty="0"/>
              <a:t>Obhajoba může proběhnout nejdříve 6 měsíců po zadání tématu!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dirty="0">
                <a:solidFill>
                  <a:srgbClr val="FF0000"/>
                </a:solidFill>
              </a:rPr>
              <a:t>Do konce </a:t>
            </a:r>
            <a:r>
              <a:rPr lang="cs-CZ" altLang="cs-CZ" sz="2000" b="1" dirty="0">
                <a:solidFill>
                  <a:srgbClr val="FF0000"/>
                </a:solidFill>
              </a:rPr>
              <a:t>října 2017</a:t>
            </a:r>
            <a:r>
              <a:rPr lang="cs-CZ" altLang="cs-CZ" sz="2000" dirty="0"/>
              <a:t> – min. úvod, kde bude jasně formulován cíl práce a metodika zpracování práce, případně výchozí hypotézy, struktura práce – kapitoly, podkapitoly a jejich náplň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dirty="0">
                <a:solidFill>
                  <a:srgbClr val="FF0000"/>
                </a:solidFill>
              </a:rPr>
              <a:t>Do konce </a:t>
            </a:r>
            <a:r>
              <a:rPr lang="cs-CZ" altLang="cs-CZ" sz="2000" b="1" dirty="0">
                <a:solidFill>
                  <a:srgbClr val="FF0000"/>
                </a:solidFill>
              </a:rPr>
              <a:t>ledna 2018</a:t>
            </a:r>
            <a:r>
              <a:rPr lang="cs-CZ" altLang="cs-CZ" sz="2000" b="1" dirty="0"/>
              <a:t> </a:t>
            </a:r>
            <a:r>
              <a:rPr lang="cs-CZ" altLang="cs-CZ" sz="2000" dirty="0"/>
              <a:t>– min. 20 stran vlastního textu, tj. celá teoretická část + kus praktické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dirty="0">
                <a:solidFill>
                  <a:srgbClr val="FF0000"/>
                </a:solidFill>
              </a:rPr>
              <a:t>Do konce </a:t>
            </a:r>
            <a:r>
              <a:rPr lang="cs-CZ" altLang="cs-CZ" sz="2000" b="1" dirty="0">
                <a:solidFill>
                  <a:srgbClr val="FF0000"/>
                </a:solidFill>
              </a:rPr>
              <a:t>března 2018</a:t>
            </a:r>
            <a:r>
              <a:rPr lang="cs-CZ" altLang="cs-CZ" sz="2000" dirty="0"/>
              <a:t> – první verze </a:t>
            </a:r>
            <a:r>
              <a:rPr lang="cs-CZ" altLang="cs-CZ" sz="2000" b="1" dirty="0"/>
              <a:t>celé BP/DP!!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dirty="0">
                <a:solidFill>
                  <a:srgbClr val="FF0000"/>
                </a:solidFill>
              </a:rPr>
              <a:t>Do konce</a:t>
            </a:r>
            <a:r>
              <a:rPr lang="cs-CZ" altLang="cs-CZ" sz="2000" b="1" dirty="0">
                <a:solidFill>
                  <a:srgbClr val="FF0000"/>
                </a:solidFill>
              </a:rPr>
              <a:t> dubna 2018</a:t>
            </a:r>
            <a:r>
              <a:rPr lang="cs-CZ" altLang="cs-CZ" sz="2000" dirty="0"/>
              <a:t> – </a:t>
            </a:r>
            <a:r>
              <a:rPr lang="cs-CZ" altLang="cs-CZ" sz="2000" b="1" dirty="0"/>
              <a:t>finální verze BP/DP</a:t>
            </a:r>
            <a:r>
              <a:rPr lang="cs-CZ" altLang="cs-CZ" sz="2000" dirty="0"/>
              <a:t> k poslední kontrole se všemi úvodními i závěrečnými stranami!!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b="1" dirty="0">
                <a:solidFill>
                  <a:srgbClr val="FF0000"/>
                </a:solidFill>
              </a:rPr>
              <a:t>Do 13. 7. 2018 </a:t>
            </a:r>
            <a:r>
              <a:rPr lang="cs-CZ" altLang="cs-CZ" sz="2000" dirty="0">
                <a:solidFill>
                  <a:srgbClr val="FF0000"/>
                </a:solidFill>
              </a:rPr>
              <a:t>– odevzdání BP/DP v tištěné i elektronické podobě – </a:t>
            </a:r>
            <a:r>
              <a:rPr lang="cs-CZ" altLang="cs-CZ" sz="2000" b="1" dirty="0">
                <a:solidFill>
                  <a:srgbClr val="FF0000"/>
                </a:solidFill>
              </a:rPr>
              <a:t>Termín NELZE prodloužit! </a:t>
            </a:r>
            <a:r>
              <a:rPr lang="cs-CZ" altLang="cs-CZ" sz="2000" dirty="0">
                <a:solidFill>
                  <a:schemeClr val="tx1"/>
                </a:solidFill>
              </a:rPr>
              <a:t>Konzultace jen do </a:t>
            </a:r>
            <a:r>
              <a:rPr lang="cs-CZ" altLang="cs-CZ" sz="2000" b="1" dirty="0">
                <a:solidFill>
                  <a:schemeClr val="tx1"/>
                </a:solidFill>
              </a:rPr>
              <a:t>30. 6. 2018!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dirty="0"/>
              <a:t>Při nedodržení výše uvedených termínů – práce nebude puštěna k obhajobě!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3838"/>
            <a:ext cx="7772400" cy="1252537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sz="3800" b="1" dirty="0">
                <a:latin typeface="Arial" panose="020B0604020202020204" pitchFamily="34" charset="0"/>
              </a:rPr>
              <a:t>Harmonogram zpracování </a:t>
            </a:r>
            <a:br>
              <a:rPr lang="cs-CZ" altLang="cs-CZ" sz="3800" b="1" dirty="0">
                <a:latin typeface="Arial" panose="020B0604020202020204" pitchFamily="34" charset="0"/>
              </a:rPr>
            </a:br>
            <a:r>
              <a:rPr lang="cs-CZ" altLang="cs-CZ" sz="3800" b="1" dirty="0">
                <a:latin typeface="Arial" panose="020B0604020202020204" pitchFamily="34" charset="0"/>
              </a:rPr>
              <a:t>pro SZZ v lednu 2019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b="1" u="sng" dirty="0"/>
              <a:t>Obhajoba může proběhnout nejdříve 6 měsíců po zadání tématu!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dirty="0">
                <a:solidFill>
                  <a:srgbClr val="FF0000"/>
                </a:solidFill>
              </a:rPr>
              <a:t>Do konce </a:t>
            </a:r>
            <a:r>
              <a:rPr lang="cs-CZ" altLang="cs-CZ" sz="2000" b="1" dirty="0">
                <a:solidFill>
                  <a:srgbClr val="FF0000"/>
                </a:solidFill>
              </a:rPr>
              <a:t>června 2018</a:t>
            </a:r>
            <a:r>
              <a:rPr lang="cs-CZ" altLang="cs-CZ" sz="2000" dirty="0"/>
              <a:t> – min. úvod, kde bude jasně formulován cíl práce a metodika zpracování práce, případně výchozí hypotézy, struktura práce – kapitoly, podkapitoly a jejich náplň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dirty="0">
                <a:solidFill>
                  <a:srgbClr val="FF0000"/>
                </a:solidFill>
              </a:rPr>
              <a:t>Do konce </a:t>
            </a:r>
            <a:r>
              <a:rPr lang="cs-CZ" altLang="cs-CZ" sz="2000" b="1" dirty="0">
                <a:solidFill>
                  <a:srgbClr val="FF0000"/>
                </a:solidFill>
              </a:rPr>
              <a:t>srpna 2018</a:t>
            </a:r>
            <a:r>
              <a:rPr lang="cs-CZ" altLang="cs-CZ" sz="2000" dirty="0"/>
              <a:t> – min. 20 stran vlastního textu, tj. celá teoretická část + kus praktické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dirty="0">
                <a:solidFill>
                  <a:srgbClr val="FF0000"/>
                </a:solidFill>
              </a:rPr>
              <a:t>Do konce </a:t>
            </a:r>
            <a:r>
              <a:rPr lang="cs-CZ" altLang="cs-CZ" sz="2000" b="1" dirty="0">
                <a:solidFill>
                  <a:srgbClr val="FF0000"/>
                </a:solidFill>
              </a:rPr>
              <a:t>září 2018</a:t>
            </a:r>
            <a:r>
              <a:rPr lang="cs-CZ" altLang="cs-CZ" sz="2000" dirty="0"/>
              <a:t> – první verze </a:t>
            </a:r>
            <a:r>
              <a:rPr lang="cs-CZ" altLang="cs-CZ" sz="2000" b="1" dirty="0"/>
              <a:t>celé BP/DP!!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b="1" dirty="0">
                <a:solidFill>
                  <a:srgbClr val="FF0000"/>
                </a:solidFill>
              </a:rPr>
              <a:t>Do konce října 2018</a:t>
            </a:r>
            <a:r>
              <a:rPr lang="cs-CZ" altLang="cs-CZ" sz="2000" dirty="0"/>
              <a:t> – </a:t>
            </a:r>
            <a:r>
              <a:rPr lang="cs-CZ" altLang="cs-CZ" sz="2000" b="1" dirty="0"/>
              <a:t>finální verze BP/DP</a:t>
            </a:r>
            <a:r>
              <a:rPr lang="cs-CZ" altLang="cs-CZ" sz="2000" dirty="0"/>
              <a:t> k poslední kontrole se všemi úvodními i závěrečnými stranami!!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b="1" dirty="0">
                <a:solidFill>
                  <a:srgbClr val="FF0000"/>
                </a:solidFill>
              </a:rPr>
              <a:t>Do listopadu/prosince dle platného harmonogramu</a:t>
            </a:r>
            <a:r>
              <a:rPr lang="cs-CZ" altLang="cs-CZ" sz="2000" dirty="0">
                <a:solidFill>
                  <a:srgbClr val="FF0000"/>
                </a:solidFill>
              </a:rPr>
              <a:t> – odevzdání BP/DP v tištěné i elektronické podobě - </a:t>
            </a:r>
            <a:r>
              <a:rPr lang="cs-CZ" altLang="cs-CZ" sz="2000" b="1" dirty="0">
                <a:solidFill>
                  <a:srgbClr val="FF0000"/>
                </a:solidFill>
              </a:rPr>
              <a:t>Termín NELZE prodloužit!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dirty="0"/>
              <a:t>Při nedodržení výše uvedených termínů – práce nebude puštěna k obhajobě!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>
                <a:latin typeface="Arial" panose="020B0604020202020204" pitchFamily="34" charset="0"/>
              </a:rPr>
              <a:t>Odevzdání BP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/>
              <a:t>Odevzdávají se </a:t>
            </a:r>
            <a:r>
              <a:rPr lang="cs-CZ" altLang="cs-CZ" b="1" dirty="0"/>
              <a:t>2 svázané výtisky BP/DP</a:t>
            </a:r>
            <a:r>
              <a:rPr lang="cs-CZ" altLang="cs-CZ" dirty="0"/>
              <a:t> na podatelnu, </a:t>
            </a:r>
            <a:r>
              <a:rPr lang="cs-CZ" altLang="cs-CZ" b="1" dirty="0"/>
              <a:t>student však práci na podatelně nenechává</a:t>
            </a:r>
            <a:r>
              <a:rPr lang="cs-CZ" altLang="cs-CZ" dirty="0"/>
              <a:t>, nýbrž oba výtisky odnese na katedru.</a:t>
            </a:r>
          </a:p>
          <a:p>
            <a:pPr marL="341313" indent="-341313" eaLnBrk="1" hangingPunct="1">
              <a:lnSpc>
                <a:spcPct val="90000"/>
              </a:lnSpc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000" dirty="0"/>
              <a:t>Student vloží BP/DP ve formátu PDF/A (formát PDF kompatibilní se standardem PDF/A)do </a:t>
            </a:r>
            <a:r>
              <a:rPr lang="cs-CZ" altLang="cs-CZ" sz="2000" dirty="0" err="1"/>
              <a:t>SISu</a:t>
            </a:r>
            <a:r>
              <a:rPr lang="cs-CZ" altLang="cs-CZ" sz="2000" dirty="0"/>
              <a:t> + jako samostatné soubor abstrakty v ČJ a AJ</a:t>
            </a:r>
          </a:p>
          <a:p>
            <a:pPr marL="341313" indent="-341313" eaLnBrk="1" hangingPunct="1">
              <a:lnSpc>
                <a:spcPct val="90000"/>
              </a:lnSpc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/>
              <a:t>Na vnitřní stranu zadních desek tištěných prací student přilepí Evidenční list, který je ke stažení na stránkách fakulty – Knihovna – Kvalifikační práce – Příloha 2.pdf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 dirty="0">
                <a:latin typeface="Arial" panose="020B0604020202020204" pitchFamily="34" charset="0"/>
              </a:rPr>
              <a:t>Předpisy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Clr>
                <a:srgbClr val="B2B2B2"/>
              </a:buClr>
              <a:buSzPct val="9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/>
              <a:t>Zpracování a odevzdání bakalářské/diplomové práce je upraveno </a:t>
            </a:r>
            <a:r>
              <a:rPr lang="cs-CZ" altLang="cs-CZ" b="1" dirty="0">
                <a:solidFill>
                  <a:srgbClr val="FF0000"/>
                </a:solidFill>
              </a:rPr>
              <a:t>Opatřením děkanky </a:t>
            </a:r>
            <a:r>
              <a:rPr lang="cs-CZ" altLang="cs-CZ" b="1" dirty="0" err="1">
                <a:solidFill>
                  <a:srgbClr val="FF0000"/>
                </a:solidFill>
              </a:rPr>
              <a:t>PedF</a:t>
            </a:r>
            <a:r>
              <a:rPr lang="cs-CZ" altLang="cs-CZ" b="1" dirty="0">
                <a:solidFill>
                  <a:srgbClr val="FF0000"/>
                </a:solidFill>
              </a:rPr>
              <a:t> UK 8/2015 ve znění </a:t>
            </a:r>
            <a:r>
              <a:rPr lang="cs-CZ" altLang="cs-CZ" b="1" dirty="0" err="1">
                <a:solidFill>
                  <a:srgbClr val="FF0000"/>
                </a:solidFill>
              </a:rPr>
              <a:t>Opatřední</a:t>
            </a:r>
            <a:r>
              <a:rPr lang="cs-CZ" altLang="cs-CZ" b="1" dirty="0">
                <a:solidFill>
                  <a:srgbClr val="FF0000"/>
                </a:solidFill>
              </a:rPr>
              <a:t> děkana </a:t>
            </a:r>
            <a:r>
              <a:rPr lang="cs-CZ" altLang="cs-CZ" b="1" dirty="0" err="1">
                <a:solidFill>
                  <a:srgbClr val="FF0000"/>
                </a:solidFill>
              </a:rPr>
              <a:t>PedF</a:t>
            </a:r>
            <a:r>
              <a:rPr lang="cs-CZ" altLang="cs-CZ" b="1" dirty="0">
                <a:solidFill>
                  <a:srgbClr val="FF0000"/>
                </a:solidFill>
              </a:rPr>
              <a:t> 12/2017</a:t>
            </a:r>
          </a:p>
          <a:p>
            <a:pPr marL="0" indent="0" eaLnBrk="1" hangingPunct="1">
              <a:lnSpc>
                <a:spcPct val="90000"/>
              </a:lnSpc>
              <a:buClr>
                <a:srgbClr val="B2B2B2"/>
              </a:buClr>
              <a:buSzPct val="9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dirty="0"/>
          </a:p>
          <a:p>
            <a:pPr marL="0" indent="0" eaLnBrk="1" hangingPunct="1">
              <a:lnSpc>
                <a:spcPct val="90000"/>
              </a:lnSpc>
              <a:buClr>
                <a:srgbClr val="B2B2B2"/>
              </a:buClr>
              <a:buSzPct val="9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>
                <a:hlinkClick r:id="rId3"/>
              </a:rPr>
              <a:t>http://www.pedf.cuni.cz/PEDF-71.html</a:t>
            </a:r>
            <a:endParaRPr lang="cs-CZ" altLang="cs-CZ" dirty="0"/>
          </a:p>
          <a:p>
            <a:pPr marL="0" indent="0" eaLnBrk="1" hangingPunct="1">
              <a:lnSpc>
                <a:spcPct val="90000"/>
              </a:lnSpc>
              <a:buClr>
                <a:srgbClr val="B2B2B2"/>
              </a:buClr>
              <a:buSzPct val="9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dirty="0"/>
          </a:p>
          <a:p>
            <a:pPr marL="0" indent="0" algn="just" eaLnBrk="1" hangingPunct="1">
              <a:lnSpc>
                <a:spcPct val="90000"/>
              </a:lnSpc>
              <a:buClr>
                <a:srgbClr val="B2B2B2"/>
              </a:buClr>
              <a:buSzPct val="9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b="1" dirty="0"/>
              <a:t>Studenti jsou povinni se seznámit s textem i s příslušnými přílohami a také dalšími předpisy, které s touto problematikou souvisí!</a:t>
            </a:r>
          </a:p>
        </p:txBody>
      </p:sp>
    </p:spTree>
    <p:extLst>
      <p:ext uri="{BB962C8B-B14F-4D97-AF65-F5344CB8AC3E}">
        <p14:creationId xmlns:p14="http://schemas.microsoft.com/office/powerpoint/2010/main" val="11575224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>
                <a:latin typeface="Arial" panose="020B0604020202020204" pitchFamily="34" charset="0"/>
              </a:rPr>
              <a:t>Rozsah BP/DP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marL="341313" indent="-341313" eaLnBrk="1" hangingPunct="1"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b="1"/>
              <a:t>BP – 40-60 normostran vlastního textu</a:t>
            </a:r>
            <a:r>
              <a:rPr lang="cs-CZ" altLang="cs-CZ"/>
              <a:t> (72 000 znaků včetně mezer) – tj. min. 40 stran od úvodu do závěru</a:t>
            </a:r>
          </a:p>
          <a:p>
            <a:pPr marL="341313" indent="-341313" eaLnBrk="1" hangingPunct="1"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b="1"/>
              <a:t>DP – 60-80</a:t>
            </a:r>
            <a:r>
              <a:rPr lang="cs-CZ" altLang="cs-CZ"/>
              <a:t> </a:t>
            </a:r>
            <a:r>
              <a:rPr lang="cs-CZ" altLang="cs-CZ" b="1"/>
              <a:t>normostran vlastního textu</a:t>
            </a:r>
            <a:r>
              <a:rPr lang="cs-CZ" altLang="cs-CZ"/>
              <a:t> (108 000 znaků včetně mezer) – tj. min. 60 stran od úvodu do závěru</a:t>
            </a:r>
          </a:p>
          <a:p>
            <a:pPr marL="341313" indent="-341313" eaLnBrk="1" hangingPunct="1"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/>
              <a:t>úvodní strany, strany s resumé, seznamem použité literatury, přílohami se do povinného rozsahu nepočítají!!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altLang="cs-CZ" b="1">
                <a:latin typeface="Arial" panose="020B0604020202020204" pitchFamily="34" charset="0"/>
              </a:rPr>
              <a:t>Struktura BP/DP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7772400" cy="4649788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/>
              <a:t>Úvodní list</a:t>
            </a:r>
            <a:r>
              <a:rPr lang="cs-CZ" altLang="cs-CZ" sz="2400"/>
              <a:t>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/>
              <a:t>(</a:t>
            </a:r>
            <a:r>
              <a:rPr lang="cs-CZ" altLang="cs-CZ" sz="2400" b="1"/>
              <a:t>Zadání BP/DP</a:t>
            </a:r>
            <a:r>
              <a:rPr lang="cs-CZ" altLang="cs-CZ" sz="2400"/>
              <a:t> – bude v budoucnu, zatím ne)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/>
              <a:t>Prohlášení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/>
              <a:t>Poděkování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/>
              <a:t>Abstrakt + klíčová slova</a:t>
            </a:r>
            <a:r>
              <a:rPr lang="cs-CZ" altLang="cs-CZ" sz="2400"/>
              <a:t>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/>
              <a:t>Abstract + key words</a:t>
            </a:r>
            <a:r>
              <a:rPr lang="cs-CZ" altLang="cs-CZ" sz="2400"/>
              <a:t>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/>
              <a:t>Obsah</a:t>
            </a:r>
            <a:r>
              <a:rPr lang="cs-CZ" altLang="cs-CZ" sz="2400"/>
              <a:t> – první číslovaná stránka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b="1"/>
              <a:t>Úvod</a:t>
            </a:r>
            <a:r>
              <a:rPr lang="cs-CZ" altLang="cs-CZ" sz="2400"/>
              <a:t> – aktuálnost tématu, zdůvodnění výběru tématu, jasná formulace hlavního cíle a dalších dílčích cílů, jasně formulovaná metodika zpracování BP/DP, hypotézy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B2B2B2"/>
              </a:buClr>
              <a:buSzPct val="90000"/>
              <a:buFont typeface="Wingdings" panose="05000000000000000000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1814</Words>
  <Application>Microsoft Office PowerPoint</Application>
  <PresentationFormat>Předvádění na obrazovce (4:3)</PresentationFormat>
  <Paragraphs>129</Paragraphs>
  <Slides>21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Times New Roman</vt:lpstr>
      <vt:lpstr>Wingdings</vt:lpstr>
      <vt:lpstr>Výchozí návrh</vt:lpstr>
      <vt:lpstr>1_Výchozí návrh</vt:lpstr>
      <vt:lpstr>Bakalářská práce / Diplomová práce</vt:lpstr>
      <vt:lpstr>Zpracování BP / DP</vt:lpstr>
      <vt:lpstr>Harmonogram zpracování  pro SZZ v červnu 2018</vt:lpstr>
      <vt:lpstr>Harmonogram zpracování  pro SZZ v září 2018</vt:lpstr>
      <vt:lpstr>Harmonogram zpracování  pro SZZ v lednu 2019</vt:lpstr>
      <vt:lpstr>Odevzdání BP</vt:lpstr>
      <vt:lpstr>Předpisy</vt:lpstr>
      <vt:lpstr>Rozsah BP/DP</vt:lpstr>
      <vt:lpstr>Struktura BP/DP</vt:lpstr>
      <vt:lpstr>Struktura BP II</vt:lpstr>
      <vt:lpstr>Abstrakt / Abstract</vt:lpstr>
      <vt:lpstr>Formální úprava</vt:lpstr>
      <vt:lpstr>Odkazování na zdroje I</vt:lpstr>
      <vt:lpstr>Odkazování na zdroje II</vt:lpstr>
      <vt:lpstr>Odkazování na zdroje III</vt:lpstr>
      <vt:lpstr>Seznam použité literatury</vt:lpstr>
      <vt:lpstr>Seznam použité literatury II</vt:lpstr>
      <vt:lpstr>Seznam použité literatury III</vt:lpstr>
      <vt:lpstr>Seznam použité literatury IV</vt:lpstr>
      <vt:lpstr>Poznámky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Jakub</dc:creator>
  <cp:lastModifiedBy>Jakub Konečný</cp:lastModifiedBy>
  <cp:revision>39</cp:revision>
  <cp:lastPrinted>1601-01-01T00:00:00Z</cp:lastPrinted>
  <dcterms:created xsi:type="dcterms:W3CDTF">1601-01-01T00:00:00Z</dcterms:created>
  <dcterms:modified xsi:type="dcterms:W3CDTF">2017-07-16T09:57:30Z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